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s/slide22.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3.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70" r:id="rId4"/>
    <p:sldId id="257" r:id="rId5"/>
    <p:sldId id="265" r:id="rId6"/>
    <p:sldId id="278" r:id="rId7"/>
    <p:sldId id="259" r:id="rId8"/>
    <p:sldId id="258" r:id="rId9"/>
    <p:sldId id="260" r:id="rId10"/>
    <p:sldId id="275" r:id="rId11"/>
    <p:sldId id="261" r:id="rId12"/>
    <p:sldId id="262" r:id="rId13"/>
    <p:sldId id="263" r:id="rId14"/>
    <p:sldId id="264" r:id="rId15"/>
    <p:sldId id="276" r:id="rId16"/>
    <p:sldId id="272" r:id="rId17"/>
    <p:sldId id="271" r:id="rId18"/>
    <p:sldId id="273" r:id="rId19"/>
    <p:sldId id="274" r:id="rId20"/>
    <p:sldId id="267" r:id="rId21"/>
    <p:sldId id="277" r:id="rId22"/>
    <p:sldId id="269" r:id="rId23"/>
    <p:sldId id="26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45" autoAdjust="0"/>
    <p:restoredTop sz="94660"/>
  </p:normalViewPr>
  <p:slideViewPr>
    <p:cSldViewPr snapToGrid="0">
      <p:cViewPr varScale="1">
        <p:scale>
          <a:sx n="86" d="100"/>
          <a:sy n="86" d="100"/>
        </p:scale>
        <p:origin x="64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1E72EF7-27A1-4D14-81E8-E36008656784}" type="datetimeFigureOut">
              <a:rPr lang="en-US" smtClean="0"/>
              <a:t>7/25/2016</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307228C5-1FF1-4033-9438-47700083897E}"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08408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E72EF7-27A1-4D14-81E8-E36008656784}" type="datetimeFigureOut">
              <a:rPr lang="en-US" smtClean="0"/>
              <a:t>7/25/2016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7228C5-1FF1-4033-9438-47700083897E}"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26142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E72EF7-27A1-4D14-81E8-E36008656784}" type="datetimeFigureOut">
              <a:rPr lang="en-US" smtClean="0"/>
              <a:t>7/25/2016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7228C5-1FF1-4033-9438-47700083897E}"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1355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E72EF7-27A1-4D14-81E8-E36008656784}" type="datetimeFigureOut">
              <a:rPr lang="en-US" smtClean="0"/>
              <a:t>7/25/2016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7228C5-1FF1-4033-9438-47700083897E}"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93608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1E72EF7-27A1-4D14-81E8-E36008656784}" type="datetimeFigureOut">
              <a:rPr lang="en-US" smtClean="0"/>
              <a:t>7/25/2016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7228C5-1FF1-4033-9438-47700083897E}"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60356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1E72EF7-27A1-4D14-81E8-E36008656784}" type="datetimeFigureOut">
              <a:rPr lang="en-US" smtClean="0"/>
              <a:t>7/25/2016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7228C5-1FF1-4033-9438-47700083897E}"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62553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1E72EF7-27A1-4D14-81E8-E36008656784}" type="datetimeFigureOut">
              <a:rPr lang="en-US" smtClean="0"/>
              <a:t>7/25/2016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7228C5-1FF1-4033-9438-47700083897E}"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38215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1E72EF7-27A1-4D14-81E8-E36008656784}" type="datetimeFigureOut">
              <a:rPr lang="en-US" smtClean="0"/>
              <a:t>7/25/2016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7228C5-1FF1-4033-9438-47700083897E}"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12037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E72EF7-27A1-4D14-81E8-E36008656784}" type="datetimeFigureOut">
              <a:rPr lang="en-US" smtClean="0"/>
              <a:t>7/25/2016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7228C5-1FF1-4033-9438-47700083897E}" type="slidenum">
              <a:rPr lang="en-US" smtClean="0"/>
              <a:t>‹#›</a:t>
            </a:fld>
            <a:endParaRPr lang="en-US"/>
          </a:p>
        </p:txBody>
      </p:sp>
    </p:spTree>
    <p:extLst>
      <p:ext uri="{BB962C8B-B14F-4D97-AF65-F5344CB8AC3E}">
        <p14:creationId xmlns:p14="http://schemas.microsoft.com/office/powerpoint/2010/main" val="2205456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1E72EF7-27A1-4D14-81E8-E36008656784}" type="datetimeFigureOut">
              <a:rPr lang="en-US" smtClean="0"/>
              <a:t>7/25/2016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7228C5-1FF1-4033-9438-47700083897E}"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42885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21E72EF7-27A1-4D14-81E8-E36008656784}" type="datetimeFigureOut">
              <a:rPr lang="en-US" smtClean="0"/>
              <a:t>7/25/2016</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307228C5-1FF1-4033-9438-47700083897E}"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54056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21E72EF7-27A1-4D14-81E8-E36008656784}" type="datetimeFigureOut">
              <a:rPr lang="en-US" smtClean="0"/>
              <a:t>7/25/2016</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307228C5-1FF1-4033-9438-47700083897E}"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63273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marsenault@cooke.c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 Id="rId6" Type="http://schemas.openxmlformats.org/officeDocument/2006/relationships/image" Target="../media/image2.gif"/><Relationship Id="rId5" Type="http://schemas.openxmlformats.org/officeDocument/2006/relationships/image" Target="../media/image10.jpg"/><Relationship Id="rId4"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3600" cap="none" dirty="0"/>
              <a:t>Risk Management - Liquor Liability - D&amp;O</a:t>
            </a:r>
            <a:endParaRPr lang="en-US" sz="3600" dirty="0"/>
          </a:p>
        </p:txBody>
      </p:sp>
      <p:sp>
        <p:nvSpPr>
          <p:cNvPr id="3" name="Subtitle 2"/>
          <p:cNvSpPr>
            <a:spLocks noGrp="1"/>
          </p:cNvSpPr>
          <p:nvPr>
            <p:ph type="subTitle" idx="1"/>
          </p:nvPr>
        </p:nvSpPr>
        <p:spPr>
          <a:xfrm>
            <a:off x="6225942" y="2015791"/>
            <a:ext cx="1020745" cy="516921"/>
          </a:xfrm>
        </p:spPr>
        <p:txBody>
          <a:bodyPr>
            <a:normAutofit fontScale="55000" lnSpcReduction="20000"/>
          </a:bodyPr>
          <a:lstStyle/>
          <a:p>
            <a:r>
              <a:rPr lang="en-US" sz="3200" cap="none" dirty="0">
                <a:solidFill>
                  <a:srgbClr val="003300"/>
                </a:solidFill>
              </a:rPr>
              <a:t>presents</a:t>
            </a:r>
            <a:endParaRPr lang="en-US" dirty="0">
              <a:solidFill>
                <a:srgbClr val="0033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53794" y="4281719"/>
            <a:ext cx="3484412" cy="1171231"/>
          </a:xfrm>
          <a:prstGeom prst="rect">
            <a:avLst/>
          </a:prstGeom>
        </p:spPr>
      </p:pic>
      <p:sp>
        <p:nvSpPr>
          <p:cNvPr id="5" name="Subtitle 2"/>
          <p:cNvSpPr txBox="1">
            <a:spLocks/>
          </p:cNvSpPr>
          <p:nvPr/>
        </p:nvSpPr>
        <p:spPr>
          <a:xfrm>
            <a:off x="10380376" y="6118504"/>
            <a:ext cx="1811624" cy="701396"/>
          </a:xfrm>
          <a:prstGeom prst="rect">
            <a:avLst/>
          </a:prstGeom>
        </p:spPr>
        <p:txBody>
          <a:bodyPr vert="horz" lIns="91440" tIns="91440" rIns="91440" bIns="91440" rtlCol="0">
            <a:no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r>
              <a:rPr lang="en-US" sz="1200" b="1" cap="none" dirty="0">
                <a:solidFill>
                  <a:schemeClr val="bg1"/>
                </a:solidFill>
              </a:rPr>
              <a:t>Presented by:</a:t>
            </a:r>
          </a:p>
          <a:p>
            <a:r>
              <a:rPr lang="en-US" sz="1200" b="1" cap="none" dirty="0">
                <a:solidFill>
                  <a:schemeClr val="bg1"/>
                </a:solidFill>
              </a:rPr>
              <a:t>Marcel Arsenault, CIP</a:t>
            </a:r>
          </a:p>
        </p:txBody>
      </p:sp>
      <p:pic>
        <p:nvPicPr>
          <p:cNvPr id="1026" name="Picture 2" descr="http://www.carlepublishing.com/wp-content/uploads/2016/01/Cooke-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32163" y="558701"/>
            <a:ext cx="5527675" cy="1514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84831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liquor liability – are you exposed?</a:t>
            </a:r>
          </a:p>
        </p:txBody>
      </p:sp>
      <p:sp>
        <p:nvSpPr>
          <p:cNvPr id="6" name="Content Placeholder 5"/>
          <p:cNvSpPr>
            <a:spLocks noGrp="1"/>
          </p:cNvSpPr>
          <p:nvPr>
            <p:ph idx="1"/>
          </p:nvPr>
        </p:nvSpPr>
        <p:spPr/>
        <p:txBody>
          <a:bodyPr>
            <a:noAutofit/>
          </a:bodyPr>
          <a:lstStyle/>
          <a:p>
            <a:r>
              <a:rPr lang="en-CA" dirty="0"/>
              <a:t>Any establishment that sells, serves, or assists in the purchase or use of </a:t>
            </a:r>
            <a:r>
              <a:rPr lang="en-CA" b="1" dirty="0"/>
              <a:t>liquor</a:t>
            </a:r>
            <a:r>
              <a:rPr lang="en-CA" dirty="0"/>
              <a:t> opens its doors for a </a:t>
            </a:r>
            <a:r>
              <a:rPr lang="en-CA" b="1" dirty="0"/>
              <a:t>liability</a:t>
            </a:r>
            <a:r>
              <a:rPr lang="en-CA" dirty="0"/>
              <a:t> claim as a consequence of someone getting drunk to the extent that injuries or property damages are the result.</a:t>
            </a:r>
          </a:p>
          <a:p>
            <a:r>
              <a:rPr lang="en-CA" b="1" dirty="0"/>
              <a:t>Liquor liability</a:t>
            </a:r>
            <a:r>
              <a:rPr lang="en-CA" dirty="0"/>
              <a:t> exposures can be insured under general </a:t>
            </a:r>
            <a:r>
              <a:rPr lang="en-CA" b="1" dirty="0"/>
              <a:t>liability</a:t>
            </a:r>
            <a:r>
              <a:rPr lang="en-CA" dirty="0"/>
              <a:t> policies.   If you serve liquor then you should ask your broker whether you have this coverage as it is not automatically included on all policies.  </a:t>
            </a:r>
          </a:p>
          <a:p>
            <a:r>
              <a:rPr lang="en-CA" dirty="0"/>
              <a:t>Limits of insurance coverage and amount of premium vary by the operations being insured.</a:t>
            </a:r>
          </a:p>
          <a:p>
            <a:r>
              <a:rPr lang="en-CA" dirty="0"/>
              <a:t>Coverages are subject to policy terms, conditions, and exclusions.</a:t>
            </a:r>
            <a:endParaRPr lang="en-US" dirty="0"/>
          </a:p>
        </p:txBody>
      </p:sp>
    </p:spTree>
    <p:extLst>
      <p:ext uri="{BB962C8B-B14F-4D97-AF65-F5344CB8AC3E}">
        <p14:creationId xmlns:p14="http://schemas.microsoft.com/office/powerpoint/2010/main" val="1344564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liquor liability – statistical fodder</a:t>
            </a:r>
          </a:p>
        </p:txBody>
      </p:sp>
      <p:sp>
        <p:nvSpPr>
          <p:cNvPr id="6" name="Content Placeholder 5"/>
          <p:cNvSpPr>
            <a:spLocks noGrp="1"/>
          </p:cNvSpPr>
          <p:nvPr>
            <p:ph idx="1"/>
          </p:nvPr>
        </p:nvSpPr>
        <p:spPr/>
        <p:txBody>
          <a:bodyPr>
            <a:noAutofit/>
          </a:bodyPr>
          <a:lstStyle/>
          <a:p>
            <a:r>
              <a:rPr lang="en-US" dirty="0"/>
              <a:t>More than 50 per cent of first-time drunk-driving offenders were being served at a licensed restaurant or bar before getting into their cars and endangering the lives of others. Not only were these people liable for their actions, the establishments where they were drinking were also susceptible to punishment for over-serving clientele who then injure a third party.</a:t>
            </a:r>
          </a:p>
          <a:p>
            <a:r>
              <a:rPr lang="en-US" dirty="0"/>
              <a:t>Victims and their families file suits against restaurants or bars every day for their role in serving a customer who is then involved in an alcohol-related accident. To help protect your establishment, employees and patrons, establishing an events and liquor liability prevention policy, training workers and transferring risk are critical to minimizing your events and liquor liability</a:t>
            </a:r>
          </a:p>
        </p:txBody>
      </p:sp>
    </p:spTree>
    <p:extLst>
      <p:ext uri="{BB962C8B-B14F-4D97-AF65-F5344CB8AC3E}">
        <p14:creationId xmlns:p14="http://schemas.microsoft.com/office/powerpoint/2010/main" val="2491023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tabLst>
                <a:tab pos="6686550" algn="l"/>
              </a:tabLst>
            </a:pPr>
            <a:r>
              <a:rPr lang="en-US" dirty="0"/>
              <a:t>Managing liquor liability exposure</a:t>
            </a:r>
          </a:p>
        </p:txBody>
      </p:sp>
      <p:sp>
        <p:nvSpPr>
          <p:cNvPr id="6" name="Content Placeholder 5"/>
          <p:cNvSpPr>
            <a:spLocks noGrp="1"/>
          </p:cNvSpPr>
          <p:nvPr>
            <p:ph idx="1"/>
          </p:nvPr>
        </p:nvSpPr>
        <p:spPr/>
        <p:txBody>
          <a:bodyPr>
            <a:noAutofit/>
          </a:bodyPr>
          <a:lstStyle/>
          <a:p>
            <a:r>
              <a:rPr lang="en-US" dirty="0"/>
              <a:t>It is imperative that you </a:t>
            </a:r>
            <a:r>
              <a:rPr lang="en-US" b="1" u="sng" dirty="0"/>
              <a:t>design an events and liquor liability training program for staff members who will serve alcoholic beverages to customers</a:t>
            </a:r>
            <a:r>
              <a:rPr lang="en-US" dirty="0"/>
              <a:t>. </a:t>
            </a:r>
          </a:p>
          <a:p>
            <a:r>
              <a:rPr lang="en-US" dirty="0"/>
              <a:t>In these training sessions, employees will learn important information such as how to determine if someone has had too much to drink, how to deny service to a patron and how to identify valid forms of identification to prevent serving alcohol to minors. </a:t>
            </a:r>
          </a:p>
          <a:p>
            <a:r>
              <a:rPr lang="en-US" dirty="0"/>
              <a:t>Once an employee has completed the training, he or she should sign an agreement form outlining that they comply with and understand the policies set forth by the establishment.</a:t>
            </a:r>
          </a:p>
        </p:txBody>
      </p:sp>
    </p:spTree>
    <p:extLst>
      <p:ext uri="{BB962C8B-B14F-4D97-AF65-F5344CB8AC3E}">
        <p14:creationId xmlns:p14="http://schemas.microsoft.com/office/powerpoint/2010/main" val="4041945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tabLst>
                <a:tab pos="6686550" algn="l"/>
              </a:tabLst>
            </a:pPr>
            <a:r>
              <a:rPr lang="en-US" dirty="0"/>
              <a:t>Managing liquor liability exposure</a:t>
            </a:r>
          </a:p>
        </p:txBody>
      </p:sp>
      <p:sp>
        <p:nvSpPr>
          <p:cNvPr id="6" name="Content Placeholder 5"/>
          <p:cNvSpPr>
            <a:spLocks noGrp="1"/>
          </p:cNvSpPr>
          <p:nvPr>
            <p:ph idx="1"/>
          </p:nvPr>
        </p:nvSpPr>
        <p:spPr/>
        <p:txBody>
          <a:bodyPr>
            <a:noAutofit/>
          </a:bodyPr>
          <a:lstStyle/>
          <a:p>
            <a:pPr marL="0" indent="0">
              <a:buNone/>
            </a:pPr>
            <a:r>
              <a:rPr lang="en-US" dirty="0"/>
              <a:t>Staff Training should include the following:</a:t>
            </a:r>
          </a:p>
          <a:p>
            <a:r>
              <a:rPr lang="en-US" b="1" dirty="0"/>
              <a:t>Identifying Signs of Intoxication</a:t>
            </a:r>
            <a:endParaRPr lang="en-US" i="1" dirty="0"/>
          </a:p>
          <a:p>
            <a:r>
              <a:rPr lang="en-US" b="1" dirty="0"/>
              <a:t>Monitoring Consumption</a:t>
            </a:r>
          </a:p>
          <a:p>
            <a:r>
              <a:rPr lang="en-US" b="1" dirty="0"/>
              <a:t>Offering Continued Service </a:t>
            </a:r>
            <a:r>
              <a:rPr lang="en-US" dirty="0"/>
              <a:t>(</a:t>
            </a:r>
            <a:r>
              <a:rPr lang="en-US" dirty="0" err="1"/>
              <a:t>ie</a:t>
            </a:r>
            <a:r>
              <a:rPr lang="en-US" dirty="0"/>
              <a:t>: suggest or sell food items and slow down the service while engaging in conversation.) </a:t>
            </a:r>
          </a:p>
          <a:p>
            <a:r>
              <a:rPr lang="en-US" b="1" dirty="0"/>
              <a:t>Denying Service -</a:t>
            </a:r>
            <a:r>
              <a:rPr lang="en-US" dirty="0"/>
              <a:t>Establish a policy for how to deny patrons service when they have had too much to drink. </a:t>
            </a:r>
          </a:p>
          <a:p>
            <a:r>
              <a:rPr lang="en-US" b="1" dirty="0"/>
              <a:t>Reporting Incidents - </a:t>
            </a:r>
            <a:r>
              <a:rPr lang="en-US" dirty="0"/>
              <a:t>After an incident has occurred, it is necessary that employees fill out an incident report.  This helps to reduce your liability</a:t>
            </a:r>
          </a:p>
          <a:p>
            <a:endParaRPr lang="en-US" dirty="0"/>
          </a:p>
        </p:txBody>
      </p:sp>
    </p:spTree>
    <p:extLst>
      <p:ext uri="{BB962C8B-B14F-4D97-AF65-F5344CB8AC3E}">
        <p14:creationId xmlns:p14="http://schemas.microsoft.com/office/powerpoint/2010/main" val="17571632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a:tabLst>
                <a:tab pos="6686550" algn="l"/>
              </a:tabLst>
            </a:pPr>
            <a:r>
              <a:rPr lang="en-US" dirty="0"/>
              <a:t>liquor liability - Employee Legal Consequences</a:t>
            </a:r>
            <a:br>
              <a:rPr lang="en-US" dirty="0"/>
            </a:br>
            <a:endParaRPr lang="en-US" dirty="0"/>
          </a:p>
        </p:txBody>
      </p:sp>
      <p:sp>
        <p:nvSpPr>
          <p:cNvPr id="6" name="Content Placeholder 5"/>
          <p:cNvSpPr>
            <a:spLocks noGrp="1"/>
          </p:cNvSpPr>
          <p:nvPr>
            <p:ph idx="1"/>
          </p:nvPr>
        </p:nvSpPr>
        <p:spPr/>
        <p:txBody>
          <a:bodyPr>
            <a:noAutofit/>
          </a:bodyPr>
          <a:lstStyle/>
          <a:p>
            <a:pPr lvl="0"/>
            <a:r>
              <a:rPr lang="en-US" b="1" dirty="0"/>
              <a:t>Criminal Liability</a:t>
            </a:r>
            <a:r>
              <a:rPr lang="en-US" dirty="0"/>
              <a:t>:  Employees can be found criminally liable for serving to minors with a fake ID or serving to a patron who appears intoxicated. The employee can face monetary fines, probation or jail time depending on applicable laws. In addition, your establishment can lose its liquor license and is susceptible to fines as well as higher insurance premiums.</a:t>
            </a:r>
          </a:p>
          <a:p>
            <a:pPr lvl="0"/>
            <a:r>
              <a:rPr lang="en-US" b="1" dirty="0"/>
              <a:t>Civil Liability</a:t>
            </a:r>
            <a:r>
              <a:rPr lang="en-US" dirty="0"/>
              <a:t>: If employees are found guilty of civil liability for a patron’s injury, that employee, the owner and the establishment face large monetary fines.</a:t>
            </a:r>
          </a:p>
          <a:p>
            <a:endParaRPr lang="en-US" dirty="0"/>
          </a:p>
        </p:txBody>
      </p:sp>
    </p:spTree>
    <p:extLst>
      <p:ext uri="{BB962C8B-B14F-4D97-AF65-F5344CB8AC3E}">
        <p14:creationId xmlns:p14="http://schemas.microsoft.com/office/powerpoint/2010/main" val="4254705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Directors &amp; officers</a:t>
            </a:r>
            <a:br>
              <a:rPr lang="en-US" dirty="0"/>
            </a:br>
            <a:endParaRPr lang="en-US" dirty="0"/>
          </a:p>
        </p:txBody>
      </p:sp>
      <p:pic>
        <p:nvPicPr>
          <p:cNvPr id="1026" name="Picture 2" descr="https://www.nicozdiamond.co.zw/wp-content/uploads/2015/05/director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1046" y="2018691"/>
            <a:ext cx="7849909" cy="3929047"/>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31147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Directors &amp; officers</a:t>
            </a:r>
          </a:p>
        </p:txBody>
      </p:sp>
      <p:sp>
        <p:nvSpPr>
          <p:cNvPr id="3" name="Content Placeholder 2"/>
          <p:cNvSpPr>
            <a:spLocks noGrp="1"/>
          </p:cNvSpPr>
          <p:nvPr>
            <p:ph idx="1"/>
          </p:nvPr>
        </p:nvSpPr>
        <p:spPr/>
        <p:txBody>
          <a:bodyPr/>
          <a:lstStyle/>
          <a:p>
            <a:pPr marL="0" indent="0">
              <a:buNone/>
            </a:pPr>
            <a:r>
              <a:rPr lang="en-CA" dirty="0"/>
              <a:t>Directors and officers have a duty to exercise due diligence in overseeing the management of the organization that they serve. This involves </a:t>
            </a:r>
            <a:r>
              <a:rPr lang="en-CA" b="1" dirty="0"/>
              <a:t>3 basic duties</a:t>
            </a:r>
            <a:r>
              <a:rPr lang="en-CA" dirty="0"/>
              <a:t>:</a:t>
            </a:r>
          </a:p>
          <a:p>
            <a:pPr marL="457200" indent="-457200">
              <a:buFont typeface="+mj-lt"/>
              <a:buAutoNum type="arabicPeriod"/>
            </a:pPr>
            <a:r>
              <a:rPr lang="en-CA" b="1" dirty="0"/>
              <a:t>Duty of Diligence (Duty of Care): </a:t>
            </a:r>
            <a:r>
              <a:rPr lang="en-CA" dirty="0"/>
              <a:t>Act reasonably, in good faith and in the organization’s best interest.</a:t>
            </a:r>
          </a:p>
          <a:p>
            <a:pPr marL="457200" indent="-457200">
              <a:buFont typeface="+mj-lt"/>
              <a:buAutoNum type="arabicPeriod"/>
            </a:pPr>
            <a:r>
              <a:rPr lang="en-CA" b="1" dirty="0"/>
              <a:t>Duty of Loyalty</a:t>
            </a:r>
            <a:r>
              <a:rPr lang="en-CA" dirty="0"/>
              <a:t>: Place the interest of the organization before your own.</a:t>
            </a:r>
          </a:p>
          <a:p>
            <a:pPr marL="457200" indent="-457200">
              <a:buFont typeface="+mj-lt"/>
              <a:buAutoNum type="arabicPeriod"/>
            </a:pPr>
            <a:r>
              <a:rPr lang="en-CA" b="1" dirty="0"/>
              <a:t>Duty of Obedience</a:t>
            </a:r>
            <a:r>
              <a:rPr lang="en-CA" dirty="0"/>
              <a:t>: Act within the scope of applicable bylaws.</a:t>
            </a:r>
          </a:p>
          <a:p>
            <a:endParaRPr lang="en-US" dirty="0"/>
          </a:p>
        </p:txBody>
      </p:sp>
    </p:spTree>
    <p:extLst>
      <p:ext uri="{BB962C8B-B14F-4D97-AF65-F5344CB8AC3E}">
        <p14:creationId xmlns:p14="http://schemas.microsoft.com/office/powerpoint/2010/main" val="40859208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Directors &amp; officers insurance </a:t>
            </a:r>
          </a:p>
        </p:txBody>
      </p:sp>
      <p:sp>
        <p:nvSpPr>
          <p:cNvPr id="3" name="Content Placeholder 2"/>
          <p:cNvSpPr>
            <a:spLocks noGrp="1"/>
          </p:cNvSpPr>
          <p:nvPr>
            <p:ph idx="1"/>
          </p:nvPr>
        </p:nvSpPr>
        <p:spPr/>
        <p:txBody>
          <a:bodyPr>
            <a:normAutofit fontScale="92500" lnSpcReduction="20000"/>
          </a:bodyPr>
          <a:lstStyle/>
          <a:p>
            <a:r>
              <a:rPr lang="en-CA" sz="2200" dirty="0"/>
              <a:t>Unlike a Commercial General Liability policy that provides coverage for claims arising from property damage and bodily injury, a </a:t>
            </a:r>
            <a:r>
              <a:rPr lang="en-CA" sz="2200" b="1" dirty="0"/>
              <a:t>D&amp;O policy specifically provides coverage for a "wrongful act,”</a:t>
            </a:r>
            <a:r>
              <a:rPr lang="en-CA" sz="2200" dirty="0"/>
              <a:t> such as an actual or alleged error, omission, misleading statement, neglect or breach of duty.</a:t>
            </a:r>
          </a:p>
          <a:p>
            <a:r>
              <a:rPr lang="en-CA" sz="2200" dirty="0"/>
              <a:t>If you have a D&amp;O exposure, ask your broker if you are covered as it is not considered part of your regular Commercial General Liability policy .</a:t>
            </a:r>
          </a:p>
          <a:p>
            <a:r>
              <a:rPr lang="en-CA" sz="2200" dirty="0"/>
              <a:t>Limits of insurance coverage and amount of premium vary by the directors and officers’ duties.</a:t>
            </a:r>
          </a:p>
          <a:p>
            <a:r>
              <a:rPr lang="en-CA" sz="2200" dirty="0"/>
              <a:t>Coverages are subject to policy terms, conditions, and exclusions.</a:t>
            </a:r>
            <a:endParaRPr lang="en-US" sz="2200" dirty="0"/>
          </a:p>
          <a:p>
            <a:endParaRPr lang="en-US" dirty="0"/>
          </a:p>
          <a:p>
            <a:endParaRPr lang="en-US" dirty="0"/>
          </a:p>
        </p:txBody>
      </p:sp>
    </p:spTree>
    <p:extLst>
      <p:ext uri="{BB962C8B-B14F-4D97-AF65-F5344CB8AC3E}">
        <p14:creationId xmlns:p14="http://schemas.microsoft.com/office/powerpoint/2010/main" val="26759663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Directors &amp; officers – Liability Exposures</a:t>
            </a:r>
          </a:p>
        </p:txBody>
      </p:sp>
      <p:sp>
        <p:nvSpPr>
          <p:cNvPr id="3" name="Content Placeholder 2"/>
          <p:cNvSpPr>
            <a:spLocks noGrp="1"/>
          </p:cNvSpPr>
          <p:nvPr>
            <p:ph idx="1"/>
          </p:nvPr>
        </p:nvSpPr>
        <p:spPr>
          <a:xfrm>
            <a:off x="1451579" y="2015731"/>
            <a:ext cx="9603275" cy="4596941"/>
          </a:xfrm>
        </p:spPr>
        <p:txBody>
          <a:bodyPr>
            <a:normAutofit/>
          </a:bodyPr>
          <a:lstStyle/>
          <a:p>
            <a:pPr marL="0" indent="0">
              <a:buNone/>
            </a:pPr>
            <a:r>
              <a:rPr lang="en-CA" dirty="0"/>
              <a:t>In addition to basic duties, a director or officer may be held liable for:</a:t>
            </a:r>
          </a:p>
          <a:p>
            <a:r>
              <a:rPr lang="en-CA" b="1" dirty="0"/>
              <a:t>Failure to act as stated under a statute.</a:t>
            </a:r>
            <a:br>
              <a:rPr lang="en-CA" dirty="0"/>
            </a:br>
            <a:r>
              <a:rPr lang="en-CA" b="1" dirty="0" err="1"/>
              <a:t>ie</a:t>
            </a:r>
            <a:r>
              <a:rPr lang="en-CA" b="1" dirty="0"/>
              <a:t>:   </a:t>
            </a:r>
            <a:r>
              <a:rPr lang="en-CA" dirty="0"/>
              <a:t>If a statute requires directors to file a report or maintain certain records, and these reports or records are not maintained, the director may be liable for an offence by statute.</a:t>
            </a:r>
          </a:p>
          <a:p>
            <a:r>
              <a:rPr lang="en-CA" b="1" dirty="0"/>
              <a:t>Non-compliance of the organization with a statute.</a:t>
            </a:r>
            <a:br>
              <a:rPr lang="en-CA" b="1" dirty="0"/>
            </a:br>
            <a:r>
              <a:rPr lang="en-CA" b="1" dirty="0" err="1"/>
              <a:t>ie</a:t>
            </a:r>
            <a:r>
              <a:rPr lang="en-CA" b="1" dirty="0"/>
              <a:t>:  </a:t>
            </a:r>
            <a:r>
              <a:rPr lang="en-CA" dirty="0"/>
              <a:t>directors may be liable for financial losses, wrongful dismissal, employee discrimination or failure to remediate environmental damage. Be aware that directors can be held personally liable and that:  </a:t>
            </a:r>
            <a:r>
              <a:rPr lang="en-CA" sz="1900" dirty="0"/>
              <a:t>(1)  ​​Ignorance is not a defence.   (2) Resignation is not necessarily a defence.  (3)  Company indemnity may not be enough.</a:t>
            </a:r>
          </a:p>
          <a:p>
            <a:endParaRPr lang="en-US" dirty="0"/>
          </a:p>
        </p:txBody>
      </p:sp>
    </p:spTree>
    <p:extLst>
      <p:ext uri="{BB962C8B-B14F-4D97-AF65-F5344CB8AC3E}">
        <p14:creationId xmlns:p14="http://schemas.microsoft.com/office/powerpoint/2010/main" val="11156086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Directors &amp; officers - Coverages</a:t>
            </a:r>
          </a:p>
        </p:txBody>
      </p:sp>
      <p:sp>
        <p:nvSpPr>
          <p:cNvPr id="3" name="Content Placeholder 2"/>
          <p:cNvSpPr>
            <a:spLocks noGrp="1"/>
          </p:cNvSpPr>
          <p:nvPr>
            <p:ph idx="1"/>
          </p:nvPr>
        </p:nvSpPr>
        <p:spPr>
          <a:xfrm>
            <a:off x="1451579" y="2015732"/>
            <a:ext cx="9603275" cy="3950170"/>
          </a:xfrm>
        </p:spPr>
        <p:txBody>
          <a:bodyPr>
            <a:normAutofit/>
          </a:bodyPr>
          <a:lstStyle/>
          <a:p>
            <a:r>
              <a:rPr lang="en-CA" dirty="0"/>
              <a:t>A D&amp;O policy provides defence costs and indemnity coverage to the entity listed on the policy declarations, which may include: </a:t>
            </a:r>
            <a:endParaRPr lang="en-US" dirty="0"/>
          </a:p>
          <a:p>
            <a:pPr lvl="0"/>
            <a:r>
              <a:rPr lang="en-CA" dirty="0"/>
              <a:t>Coverage for individual directors and officers;</a:t>
            </a:r>
            <a:endParaRPr lang="en-US" dirty="0"/>
          </a:p>
          <a:p>
            <a:pPr lvl="0"/>
            <a:r>
              <a:rPr lang="en-CA" dirty="0"/>
              <a:t>Reimbursement to the organization for a contractual obligation to indemnify directors and officers that serve on the board; and</a:t>
            </a:r>
            <a:endParaRPr lang="en-US" dirty="0"/>
          </a:p>
          <a:p>
            <a:pPr lvl="0"/>
            <a:r>
              <a:rPr lang="en-CA" dirty="0"/>
              <a:t>Protection for the organization or entity itself.</a:t>
            </a:r>
            <a:endParaRPr lang="en-US" dirty="0"/>
          </a:p>
          <a:p>
            <a:endParaRPr lang="en-US" dirty="0"/>
          </a:p>
        </p:txBody>
      </p:sp>
    </p:spTree>
    <p:extLst>
      <p:ext uri="{BB962C8B-B14F-4D97-AF65-F5344CB8AC3E}">
        <p14:creationId xmlns:p14="http://schemas.microsoft.com/office/powerpoint/2010/main" val="1847790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noAutofit/>
          </a:bodyPr>
          <a:lstStyle/>
          <a:p>
            <a:r>
              <a:rPr lang="en-CA" dirty="0"/>
              <a:t>Risk Management</a:t>
            </a:r>
          </a:p>
          <a:p>
            <a:r>
              <a:rPr lang="en-CA" dirty="0"/>
              <a:t>Liquor Liability</a:t>
            </a:r>
          </a:p>
          <a:p>
            <a:r>
              <a:rPr lang="en-CA" dirty="0"/>
              <a:t>Directors and Officers (D&amp;O)</a:t>
            </a:r>
          </a:p>
          <a:p>
            <a:r>
              <a:rPr lang="en-CA" dirty="0"/>
              <a:t>Miscellaneous Common Exposures  </a:t>
            </a:r>
            <a:endParaRPr lang="en-US" dirty="0"/>
          </a:p>
        </p:txBody>
      </p:sp>
      <p:pic>
        <p:nvPicPr>
          <p:cNvPr id="5" name="Picture 2" descr="http://www.carlepublishing.com/wp-content/uploads/2016/01/Cooke-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7179" y="204182"/>
            <a:ext cx="5527675" cy="1514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4142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tabLst>
                <a:tab pos="6686550" algn="l"/>
              </a:tabLst>
            </a:pPr>
            <a:r>
              <a:rPr lang="en-US" dirty="0"/>
              <a:t>Other liability exposures</a:t>
            </a:r>
          </a:p>
        </p:txBody>
      </p:sp>
      <p:pic>
        <p:nvPicPr>
          <p:cNvPr id="2050" name="Picture 2" descr="https://www.pjcoinsurance.com/images/commercial-umbrella-insurance-wide.v141239523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822" y="2329390"/>
            <a:ext cx="4462357" cy="2989742"/>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30515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tabLst>
                <a:tab pos="6686550" algn="l"/>
              </a:tabLst>
            </a:pPr>
            <a:r>
              <a:rPr lang="en-US" dirty="0"/>
              <a:t>Other liability exposures</a:t>
            </a:r>
          </a:p>
        </p:txBody>
      </p:sp>
      <p:sp>
        <p:nvSpPr>
          <p:cNvPr id="6" name="Content Placeholder 5"/>
          <p:cNvSpPr>
            <a:spLocks noGrp="1"/>
          </p:cNvSpPr>
          <p:nvPr>
            <p:ph idx="1"/>
          </p:nvPr>
        </p:nvSpPr>
        <p:spPr/>
        <p:txBody>
          <a:bodyPr>
            <a:noAutofit/>
          </a:bodyPr>
          <a:lstStyle/>
          <a:p>
            <a:pPr marL="0" indent="0">
              <a:buNone/>
            </a:pPr>
            <a:r>
              <a:rPr lang="en-US" dirty="0"/>
              <a:t>While every business and non profit is unique in its own way, there are universal exposures that many of them face. In addition to insuring your specific risks, you need to consider coverage that will protect you from common exposures generated by everyday operations.  The next slide will mention a few, but not all, exposures you face.  We will not address them in this presentation, but you should speak with your insurance broker to see whether you have these exposures and whether you have the proper coverage in place to protect your organization and yourself.  You are invited to request more information from Cooke Insurance Group whether you are currently a client or not.</a:t>
            </a:r>
          </a:p>
        </p:txBody>
      </p:sp>
    </p:spTree>
    <p:extLst>
      <p:ext uri="{BB962C8B-B14F-4D97-AF65-F5344CB8AC3E}">
        <p14:creationId xmlns:p14="http://schemas.microsoft.com/office/powerpoint/2010/main" val="9556376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tabLst>
                <a:tab pos="6686550" algn="l"/>
              </a:tabLst>
            </a:pPr>
            <a:r>
              <a:rPr lang="en-US" dirty="0"/>
              <a:t>Other exposures</a:t>
            </a:r>
          </a:p>
        </p:txBody>
      </p:sp>
      <p:sp>
        <p:nvSpPr>
          <p:cNvPr id="6" name="Content Placeholder 5"/>
          <p:cNvSpPr>
            <a:spLocks noGrp="1"/>
          </p:cNvSpPr>
          <p:nvPr>
            <p:ph idx="1"/>
          </p:nvPr>
        </p:nvSpPr>
        <p:spPr/>
        <p:txBody>
          <a:bodyPr>
            <a:noAutofit/>
          </a:bodyPr>
          <a:lstStyle/>
          <a:p>
            <a:r>
              <a:rPr lang="en-US" b="1" dirty="0"/>
              <a:t>Employment Practices Liability</a:t>
            </a:r>
            <a:r>
              <a:rPr lang="en-US" dirty="0"/>
              <a:t>: Covers losses resulting from employment practices disputes, such as claims filed for discrimination, sexual harassment and wrongful termination.</a:t>
            </a:r>
          </a:p>
          <a:p>
            <a:r>
              <a:rPr lang="en-US" b="1" dirty="0"/>
              <a:t>Fiduciary Liability</a:t>
            </a:r>
            <a:r>
              <a:rPr lang="en-US" dirty="0"/>
              <a:t>: Covers losses resulting from mismanagement of employee benefit and pension plans.</a:t>
            </a:r>
          </a:p>
          <a:p>
            <a:r>
              <a:rPr lang="en-US" b="1" dirty="0"/>
              <a:t>Crime Insurance:</a:t>
            </a:r>
            <a:r>
              <a:rPr lang="en-US" dirty="0"/>
              <a:t> Covers losses resulting from employee or outsider criminal activity such as theft, fraud, Dishonesty, Disappearance and Destruction and employee dishonesty</a:t>
            </a:r>
          </a:p>
          <a:p>
            <a:pPr marL="0" indent="0">
              <a:buNone/>
            </a:pPr>
            <a:endParaRPr lang="en-US" dirty="0"/>
          </a:p>
        </p:txBody>
      </p:sp>
    </p:spTree>
    <p:extLst>
      <p:ext uri="{BB962C8B-B14F-4D97-AF65-F5344CB8AC3E}">
        <p14:creationId xmlns:p14="http://schemas.microsoft.com/office/powerpoint/2010/main" val="40920512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tabLst>
                <a:tab pos="6686550" algn="l"/>
              </a:tabLst>
            </a:pPr>
            <a:r>
              <a:rPr lang="en-US" dirty="0"/>
              <a:t>Contact information</a:t>
            </a:r>
          </a:p>
        </p:txBody>
      </p:sp>
      <p:sp>
        <p:nvSpPr>
          <p:cNvPr id="6" name="Content Placeholder 5"/>
          <p:cNvSpPr>
            <a:spLocks noGrp="1"/>
          </p:cNvSpPr>
          <p:nvPr>
            <p:ph idx="1"/>
          </p:nvPr>
        </p:nvSpPr>
        <p:spPr/>
        <p:txBody>
          <a:bodyPr>
            <a:noAutofit/>
          </a:bodyPr>
          <a:lstStyle/>
          <a:p>
            <a:pPr marL="0" indent="0" algn="ctr">
              <a:buNone/>
            </a:pPr>
            <a:r>
              <a:rPr lang="en-CA" b="1" dirty="0"/>
              <a:t>Marcel Arsenault, CIP</a:t>
            </a:r>
            <a:br>
              <a:rPr lang="en-CA" dirty="0"/>
            </a:br>
            <a:r>
              <a:rPr lang="en-CA" dirty="0"/>
              <a:t>Commercial Business Broker</a:t>
            </a:r>
          </a:p>
          <a:p>
            <a:pPr marL="0" indent="0" algn="ctr">
              <a:buNone/>
            </a:pPr>
            <a:r>
              <a:rPr lang="en-CA" dirty="0"/>
              <a:t>Tel: 1-800-566-5666 Ext 4814</a:t>
            </a:r>
            <a:br>
              <a:rPr lang="en-CA" dirty="0"/>
            </a:br>
            <a:r>
              <a:rPr lang="en-CA" dirty="0"/>
              <a:t>Fax: 1-855-566-4662</a:t>
            </a:r>
            <a:br>
              <a:rPr lang="en-CA" dirty="0"/>
            </a:br>
            <a:r>
              <a:rPr lang="en-CA" dirty="0"/>
              <a:t>Cooke Insurance</a:t>
            </a:r>
            <a:br>
              <a:rPr lang="en-CA" dirty="0"/>
            </a:br>
            <a:r>
              <a:rPr lang="en-CA" u="sng" dirty="0">
                <a:hlinkClick r:id="rId2"/>
              </a:rPr>
              <a:t>marsenault@cooke.ca</a:t>
            </a:r>
            <a:endParaRPr lang="en-CA" u="sng" dirty="0"/>
          </a:p>
          <a:p>
            <a:pPr marL="0" indent="0" algn="ctr">
              <a:buNone/>
            </a:pPr>
            <a:r>
              <a:rPr lang="en-US" dirty="0"/>
              <a:t>http://www.cooke.ca/</a:t>
            </a:r>
          </a:p>
        </p:txBody>
      </p:sp>
    </p:spTree>
    <p:extLst>
      <p:ext uri="{BB962C8B-B14F-4D97-AF65-F5344CB8AC3E}">
        <p14:creationId xmlns:p14="http://schemas.microsoft.com/office/powerpoint/2010/main" val="2331199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Presenter – Marcel Arsenault, CIP</a:t>
            </a:r>
          </a:p>
        </p:txBody>
      </p:sp>
      <p:sp>
        <p:nvSpPr>
          <p:cNvPr id="3" name="Content Placeholder 2"/>
          <p:cNvSpPr>
            <a:spLocks noGrp="1"/>
          </p:cNvSpPr>
          <p:nvPr>
            <p:ph idx="1"/>
          </p:nvPr>
        </p:nvSpPr>
        <p:spPr/>
        <p:txBody>
          <a:bodyPr>
            <a:noAutofit/>
          </a:bodyPr>
          <a:lstStyle/>
          <a:p>
            <a:r>
              <a:rPr lang="en-CA" dirty="0"/>
              <a:t>Marcel Arsenault has worked in the insurance industry for 20 years.  After attending the Insurance Program at Mohawk College, in Hamilton, ON,  Marcel began his career as an independent adjuster.  He spent the majority of his adjusting career with Cunningham Lindsey Canada and Crawford Adjusters in ON, AB, PE, and NB.   Marcel handled automobile, home, general liability, and commercial losses.  Marcel also spent several years on Crawford &amp; Company’s Global Catastrophe Team where he handled hurricane, flood and ice storm claims throughout Canada and USA.  </a:t>
            </a:r>
          </a:p>
          <a:p>
            <a:r>
              <a:rPr lang="en-CA" dirty="0"/>
              <a:t>Marcel took on the role of commercial broker with Hyndman &amp; Company Limited in 2013.  He obtained his </a:t>
            </a:r>
            <a:r>
              <a:rPr lang="en-US" dirty="0"/>
              <a:t>Chartered Insurance Professional (CIP)</a:t>
            </a:r>
            <a:r>
              <a:rPr lang="en-CA" dirty="0"/>
              <a:t> designation in 2015.  In 2016, he migrated to Cooke Insurance Group as a commercial broker.  </a:t>
            </a:r>
            <a:endParaRPr lang="en-US" dirty="0"/>
          </a:p>
        </p:txBody>
      </p:sp>
      <p:pic>
        <p:nvPicPr>
          <p:cNvPr id="4" name="Picture 3"/>
          <p:cNvPicPr>
            <a:picLocks noChangeAspect="1"/>
          </p:cNvPicPr>
          <p:nvPr/>
        </p:nvPicPr>
        <p:blipFill>
          <a:blip r:embed="rId2"/>
          <a:stretch>
            <a:fillRect/>
          </a:stretch>
        </p:blipFill>
        <p:spPr>
          <a:xfrm>
            <a:off x="9782616" y="147637"/>
            <a:ext cx="1272238" cy="1547813"/>
          </a:xfrm>
          <a:prstGeom prst="rect">
            <a:avLst/>
          </a:prstGeom>
        </p:spPr>
      </p:pic>
    </p:spTree>
    <p:extLst>
      <p:ext uri="{BB962C8B-B14F-4D97-AF65-F5344CB8AC3E}">
        <p14:creationId xmlns:p14="http://schemas.microsoft.com/office/powerpoint/2010/main" val="663263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dirty="0"/>
            </a:br>
            <a:endParaRPr lang="en-US" dirty="0"/>
          </a:p>
        </p:txBody>
      </p:sp>
      <p:sp>
        <p:nvSpPr>
          <p:cNvPr id="3" name="Content Placeholder 2"/>
          <p:cNvSpPr>
            <a:spLocks noGrp="1"/>
          </p:cNvSpPr>
          <p:nvPr>
            <p:ph idx="1"/>
          </p:nvPr>
        </p:nvSpPr>
        <p:spPr/>
        <p:txBody>
          <a:bodyPr/>
          <a:lstStyle/>
          <a:p>
            <a:r>
              <a:rPr lang="en-CA" dirty="0"/>
              <a:t>Cooke Insurance Group is one of Atlantic Canada's leading insurance brokerage companies. Founded in 1972 and with 10 offices throughout the Maritimes, our goal is to meet and surpass all your insurance needs. We take the time to work with you to help protect what matters most to you. </a:t>
            </a:r>
            <a:endParaRPr lang="en-US" dirty="0"/>
          </a:p>
        </p:txBody>
      </p:sp>
      <p:pic>
        <p:nvPicPr>
          <p:cNvPr id="5" name="Picture 4"/>
          <p:cNvPicPr>
            <a:picLocks noChangeAspect="1"/>
          </p:cNvPicPr>
          <p:nvPr/>
        </p:nvPicPr>
        <p:blipFill>
          <a:blip r:embed="rId2"/>
          <a:stretch>
            <a:fillRect/>
          </a:stretch>
        </p:blipFill>
        <p:spPr>
          <a:xfrm>
            <a:off x="2838450" y="204787"/>
            <a:ext cx="6515100" cy="1400175"/>
          </a:xfrm>
          <a:prstGeom prst="rect">
            <a:avLst/>
          </a:prstGeom>
        </p:spPr>
      </p:pic>
    </p:spTree>
    <p:extLst>
      <p:ext uri="{BB962C8B-B14F-4D97-AF65-F5344CB8AC3E}">
        <p14:creationId xmlns:p14="http://schemas.microsoft.com/office/powerpoint/2010/main" val="3693249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management</a:t>
            </a:r>
          </a:p>
        </p:txBody>
      </p:sp>
      <p:pic>
        <p:nvPicPr>
          <p:cNvPr id="3074" name="Picture 2" descr="http://www.cmcco.com/Services/risk-management-proces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6468" y="1936238"/>
            <a:ext cx="4179065" cy="41202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7469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Defining risk management</a:t>
            </a:r>
          </a:p>
        </p:txBody>
      </p:sp>
      <p:sp>
        <p:nvSpPr>
          <p:cNvPr id="3" name="Content Placeholder 2"/>
          <p:cNvSpPr>
            <a:spLocks noGrp="1"/>
          </p:cNvSpPr>
          <p:nvPr>
            <p:ph idx="1"/>
          </p:nvPr>
        </p:nvSpPr>
        <p:spPr/>
        <p:txBody>
          <a:bodyPr/>
          <a:lstStyle/>
          <a:p>
            <a:r>
              <a:rPr lang="en-CA" b="1" dirty="0"/>
              <a:t>Risk Management</a:t>
            </a:r>
            <a:r>
              <a:rPr lang="en-CA" dirty="0"/>
              <a:t> refers to the practice of identifying potential </a:t>
            </a:r>
            <a:r>
              <a:rPr lang="en-CA" b="1" dirty="0"/>
              <a:t>risks</a:t>
            </a:r>
            <a:r>
              <a:rPr lang="en-CA" dirty="0"/>
              <a:t> in advance, analyzing them, and taking precautionary steps to reduce/curb the </a:t>
            </a:r>
            <a:r>
              <a:rPr lang="en-CA" b="1" dirty="0"/>
              <a:t>risk</a:t>
            </a:r>
            <a:r>
              <a:rPr lang="en-CA" dirty="0"/>
              <a:t>.</a:t>
            </a:r>
            <a:endParaRPr lang="en-US" dirty="0"/>
          </a:p>
        </p:txBody>
      </p:sp>
    </p:spTree>
    <p:extLst>
      <p:ext uri="{BB962C8B-B14F-4D97-AF65-F5344CB8AC3E}">
        <p14:creationId xmlns:p14="http://schemas.microsoft.com/office/powerpoint/2010/main" val="259001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of a risk management plan</a:t>
            </a:r>
          </a:p>
        </p:txBody>
      </p:sp>
      <p:sp>
        <p:nvSpPr>
          <p:cNvPr id="3" name="Content Placeholder 2"/>
          <p:cNvSpPr>
            <a:spLocks noGrp="1"/>
          </p:cNvSpPr>
          <p:nvPr>
            <p:ph idx="1"/>
          </p:nvPr>
        </p:nvSpPr>
        <p:spPr/>
        <p:txBody>
          <a:bodyPr/>
          <a:lstStyle/>
          <a:p>
            <a:pPr marL="0" indent="0">
              <a:buNone/>
            </a:pPr>
            <a:r>
              <a:rPr lang="en-US" b="1" dirty="0"/>
              <a:t>How does risk management impact your bottom line?</a:t>
            </a:r>
          </a:p>
          <a:p>
            <a:pPr lvl="0"/>
            <a:r>
              <a:rPr lang="en-US" dirty="0"/>
              <a:t>Opportunity for better pricing on insurance premiums</a:t>
            </a:r>
          </a:p>
          <a:p>
            <a:pPr lvl="0"/>
            <a:r>
              <a:rPr lang="en-US" dirty="0"/>
              <a:t>Saves out-of-pocket costs like deductibles</a:t>
            </a:r>
          </a:p>
          <a:p>
            <a:pPr lvl="0"/>
            <a:r>
              <a:rPr lang="en-US" dirty="0"/>
              <a:t>Ensures a safe and stable environment for employees, volunteers and customers</a:t>
            </a:r>
          </a:p>
          <a:p>
            <a:pPr lvl="0"/>
            <a:r>
              <a:rPr lang="en-US" dirty="0"/>
              <a:t>Helps you understand and be prepared for risks before losses occur</a:t>
            </a:r>
          </a:p>
          <a:p>
            <a:endParaRPr lang="en-US" dirty="0"/>
          </a:p>
        </p:txBody>
      </p:sp>
    </p:spTree>
    <p:extLst>
      <p:ext uri="{BB962C8B-B14F-4D97-AF65-F5344CB8AC3E}">
        <p14:creationId xmlns:p14="http://schemas.microsoft.com/office/powerpoint/2010/main" val="1439819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Mitigate &amp; prevent risk</a:t>
            </a:r>
          </a:p>
        </p:txBody>
      </p:sp>
      <p:sp>
        <p:nvSpPr>
          <p:cNvPr id="7" name="Content Placeholder 6"/>
          <p:cNvSpPr>
            <a:spLocks noGrp="1"/>
          </p:cNvSpPr>
          <p:nvPr>
            <p:ph sz="half" idx="1"/>
          </p:nvPr>
        </p:nvSpPr>
        <p:spPr>
          <a:xfrm>
            <a:off x="1447331" y="2010878"/>
            <a:ext cx="4645152" cy="3551722"/>
          </a:xfrm>
        </p:spPr>
        <p:txBody>
          <a:bodyPr>
            <a:noAutofit/>
          </a:bodyPr>
          <a:lstStyle/>
          <a:p>
            <a:pPr marL="0" lvl="0" indent="0">
              <a:lnSpc>
                <a:spcPct val="100000"/>
              </a:lnSpc>
              <a:spcBef>
                <a:spcPts val="0"/>
              </a:spcBef>
              <a:buNone/>
            </a:pPr>
            <a:r>
              <a:rPr lang="en-US" sz="1800" b="1" dirty="0"/>
              <a:t>Risk Avoidance:</a:t>
            </a:r>
            <a:r>
              <a:rPr lang="en-US" sz="1800" dirty="0"/>
              <a:t> Can you eliminate a service or activity considered too risky?</a:t>
            </a:r>
          </a:p>
          <a:p>
            <a:pPr>
              <a:lnSpc>
                <a:spcPct val="100000"/>
              </a:lnSpc>
              <a:spcBef>
                <a:spcPts val="0"/>
              </a:spcBef>
            </a:pPr>
            <a:r>
              <a:rPr lang="en-US" sz="1800" dirty="0"/>
              <a:t>Eliminate activities that involve risk</a:t>
            </a:r>
          </a:p>
          <a:p>
            <a:pPr>
              <a:lnSpc>
                <a:spcPct val="100000"/>
              </a:lnSpc>
              <a:spcBef>
                <a:spcPts val="0"/>
              </a:spcBef>
            </a:pPr>
            <a:r>
              <a:rPr lang="en-US" sz="1800" dirty="0"/>
              <a:t>Avoid creating activities that involve risk</a:t>
            </a:r>
          </a:p>
          <a:p>
            <a:pPr marL="0" indent="0">
              <a:lnSpc>
                <a:spcPct val="100000"/>
              </a:lnSpc>
              <a:spcBef>
                <a:spcPts val="0"/>
              </a:spcBef>
              <a:buNone/>
            </a:pPr>
            <a:r>
              <a:rPr lang="en-US" sz="1800" dirty="0"/>
              <a:t> </a:t>
            </a:r>
          </a:p>
          <a:p>
            <a:pPr marL="0" lvl="0" indent="0">
              <a:lnSpc>
                <a:spcPct val="100000"/>
              </a:lnSpc>
              <a:spcBef>
                <a:spcPts val="0"/>
              </a:spcBef>
              <a:buNone/>
            </a:pPr>
            <a:endParaRPr lang="en-US" sz="1800" b="1" dirty="0"/>
          </a:p>
          <a:p>
            <a:pPr marL="0" lvl="0" indent="0">
              <a:lnSpc>
                <a:spcPct val="100000"/>
              </a:lnSpc>
              <a:spcBef>
                <a:spcPts val="0"/>
              </a:spcBef>
              <a:buNone/>
            </a:pPr>
            <a:r>
              <a:rPr lang="en-US" sz="1800" b="1" dirty="0"/>
              <a:t>Mitigation or Prevention</a:t>
            </a:r>
            <a:r>
              <a:rPr lang="en-US" sz="1800" dirty="0"/>
              <a:t>:  What steps can be taken to reduce the severity of losses if they occur?</a:t>
            </a:r>
          </a:p>
          <a:p>
            <a:pPr>
              <a:lnSpc>
                <a:spcPct val="100000"/>
              </a:lnSpc>
              <a:spcBef>
                <a:spcPts val="0"/>
              </a:spcBef>
            </a:pPr>
            <a:r>
              <a:rPr lang="en-US" sz="1800" dirty="0"/>
              <a:t>Manage liability by structuring activities and programs in ways that reduce or limit institutional risk</a:t>
            </a:r>
          </a:p>
        </p:txBody>
      </p:sp>
      <p:sp>
        <p:nvSpPr>
          <p:cNvPr id="8" name="Content Placeholder 7"/>
          <p:cNvSpPr>
            <a:spLocks noGrp="1"/>
          </p:cNvSpPr>
          <p:nvPr>
            <p:ph sz="half" idx="2"/>
          </p:nvPr>
        </p:nvSpPr>
        <p:spPr>
          <a:xfrm>
            <a:off x="6413771" y="2017342"/>
            <a:ext cx="4645152" cy="4071223"/>
          </a:xfrm>
        </p:spPr>
        <p:txBody>
          <a:bodyPr>
            <a:normAutofit fontScale="25000" lnSpcReduction="20000"/>
          </a:bodyPr>
          <a:lstStyle/>
          <a:p>
            <a:pPr marL="0" lvl="0" indent="0">
              <a:spcBef>
                <a:spcPts val="0"/>
              </a:spcBef>
              <a:buNone/>
            </a:pPr>
            <a:r>
              <a:rPr lang="en-US" sz="7200" b="1" dirty="0"/>
              <a:t>Risk Transfer</a:t>
            </a:r>
            <a:r>
              <a:rPr lang="en-US" sz="7200" dirty="0"/>
              <a:t>:  Can we transfer the risk and/or financial consequences of a loss to another party?</a:t>
            </a:r>
          </a:p>
          <a:p>
            <a:pPr>
              <a:spcBef>
                <a:spcPts val="0"/>
              </a:spcBef>
            </a:pPr>
            <a:r>
              <a:rPr lang="en-US" sz="7200" dirty="0"/>
              <a:t>Insurance policies</a:t>
            </a:r>
          </a:p>
          <a:p>
            <a:pPr>
              <a:spcBef>
                <a:spcPts val="0"/>
              </a:spcBef>
            </a:pPr>
            <a:r>
              <a:rPr lang="en-US" sz="7200" dirty="0"/>
              <a:t>Indemnification agreements</a:t>
            </a:r>
          </a:p>
          <a:p>
            <a:pPr>
              <a:spcBef>
                <a:spcPts val="0"/>
              </a:spcBef>
            </a:pPr>
            <a:r>
              <a:rPr lang="en-US" sz="7200" dirty="0"/>
              <a:t>Releases and waivers</a:t>
            </a:r>
          </a:p>
          <a:p>
            <a:pPr>
              <a:spcBef>
                <a:spcPts val="0"/>
              </a:spcBef>
            </a:pPr>
            <a:endParaRPr lang="en-US" sz="7200" dirty="0"/>
          </a:p>
          <a:p>
            <a:pPr marL="0" lvl="0" indent="0">
              <a:spcBef>
                <a:spcPts val="0"/>
              </a:spcBef>
              <a:buNone/>
            </a:pPr>
            <a:r>
              <a:rPr lang="en-US" sz="7200" b="1" dirty="0"/>
              <a:t>Risk Retention</a:t>
            </a:r>
            <a:r>
              <a:rPr lang="en-US" sz="7200" dirty="0"/>
              <a:t>:  Accept the risk as it is—some risk is inherent in the activities of the operation.</a:t>
            </a:r>
          </a:p>
          <a:p>
            <a:pPr>
              <a:spcBef>
                <a:spcPts val="0"/>
              </a:spcBef>
            </a:pPr>
            <a:r>
              <a:rPr lang="en-US" sz="7200" dirty="0"/>
              <a:t>Self-insurance</a:t>
            </a:r>
          </a:p>
          <a:p>
            <a:pPr>
              <a:spcBef>
                <a:spcPts val="0"/>
              </a:spcBef>
            </a:pPr>
            <a:r>
              <a:rPr lang="en-US" sz="7200" dirty="0"/>
              <a:t>Deductibles</a:t>
            </a:r>
          </a:p>
          <a:p>
            <a:pPr>
              <a:spcBef>
                <a:spcPts val="0"/>
              </a:spcBef>
            </a:pPr>
            <a:r>
              <a:rPr lang="en-US" sz="7200" dirty="0"/>
              <a:t>Deciding not to insure a specific exposure</a:t>
            </a:r>
          </a:p>
          <a:p>
            <a:endParaRPr lang="en-US" dirty="0"/>
          </a:p>
        </p:txBody>
      </p:sp>
    </p:spTree>
    <p:extLst>
      <p:ext uri="{BB962C8B-B14F-4D97-AF65-F5344CB8AC3E}">
        <p14:creationId xmlns:p14="http://schemas.microsoft.com/office/powerpoint/2010/main" val="3257261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liquor liability </a:t>
            </a:r>
          </a:p>
        </p:txBody>
      </p:sp>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102244" y="3700199"/>
            <a:ext cx="2560320" cy="148498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3216" y="3316526"/>
            <a:ext cx="2560320" cy="190576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04188" y="3483811"/>
            <a:ext cx="2560320" cy="170137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5160" y="3430160"/>
            <a:ext cx="2560320" cy="170377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962525" y="2204543"/>
            <a:ext cx="2266950" cy="762000"/>
          </a:xfrm>
          <a:prstGeom prst="rect">
            <a:avLst/>
          </a:prstGeom>
        </p:spPr>
      </p:pic>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3216" y="3328529"/>
            <a:ext cx="2560320" cy="190576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04188" y="3495814"/>
            <a:ext cx="2560320" cy="170137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3" name="Picture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5160" y="3442163"/>
            <a:ext cx="2560320" cy="170377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260484857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754</TotalTime>
  <Words>1167</Words>
  <Application>Microsoft Office PowerPoint</Application>
  <PresentationFormat>Widescreen</PresentationFormat>
  <Paragraphs>94</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Gill Sans MT</vt:lpstr>
      <vt:lpstr>Gallery</vt:lpstr>
      <vt:lpstr>Risk Management - Liquor Liability - D&amp;O</vt:lpstr>
      <vt:lpstr>AGENDA</vt:lpstr>
      <vt:lpstr>Presenter – Marcel Arsenault, CIP</vt:lpstr>
      <vt:lpstr> </vt:lpstr>
      <vt:lpstr>risk management</vt:lpstr>
      <vt:lpstr>Defining risk management</vt:lpstr>
      <vt:lpstr>Benefits of a risk management plan</vt:lpstr>
      <vt:lpstr>Mitigate &amp; prevent risk</vt:lpstr>
      <vt:lpstr>liquor liability </vt:lpstr>
      <vt:lpstr>liquor liability – are you exposed?</vt:lpstr>
      <vt:lpstr>liquor liability – statistical fodder</vt:lpstr>
      <vt:lpstr>Managing liquor liability exposure</vt:lpstr>
      <vt:lpstr>Managing liquor liability exposure</vt:lpstr>
      <vt:lpstr>liquor liability - Employee Legal Consequences </vt:lpstr>
      <vt:lpstr>Directors &amp; officers </vt:lpstr>
      <vt:lpstr>Directors &amp; officers</vt:lpstr>
      <vt:lpstr>Directors &amp; officers insurance </vt:lpstr>
      <vt:lpstr>Directors &amp; officers – Liability Exposures</vt:lpstr>
      <vt:lpstr>Directors &amp; officers - Coverages</vt:lpstr>
      <vt:lpstr>Other liability exposures</vt:lpstr>
      <vt:lpstr>Other liability exposures</vt:lpstr>
      <vt:lpstr>Other exposures</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Management</dc:title>
  <dc:creator>Marcel Arsenault</dc:creator>
  <cp:lastModifiedBy>Marcel Arsenault</cp:lastModifiedBy>
  <cp:revision>43</cp:revision>
  <dcterms:created xsi:type="dcterms:W3CDTF">2016-07-25T01:39:45Z</dcterms:created>
  <dcterms:modified xsi:type="dcterms:W3CDTF">2016-07-25T15:52:52Z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-788657085</vt:i4>
  </property>
  <property fmtid="{D5CDD505-2E9C-101B-9397-08002B2CF9AE}" pid="3" name="_NewReviewCycle">
    <vt:lpwstr/>
  </property>
  <property fmtid="{D5CDD505-2E9C-101B-9397-08002B2CF9AE}" pid="4" name="_EmailSubject">
    <vt:lpwstr>Revised.  They asked for D&amp;O</vt:lpwstr>
  </property>
  <property fmtid="{D5CDD505-2E9C-101B-9397-08002B2CF9AE}" pid="5" name="_AuthorEmail">
    <vt:lpwstr>arsenault.marcel@hotmail.com</vt:lpwstr>
  </property>
  <property fmtid="{D5CDD505-2E9C-101B-9397-08002B2CF9AE}" pid="6" name="_AuthorEmailDisplayName">
    <vt:lpwstr>arsenault.marcel@hotmail.com</vt:lpwstr>
  </property>
</Properties>
</file>